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1" r:id="rId1"/>
    <p:sldMasterId id="2147483735" r:id="rId2"/>
  </p:sldMasterIdLst>
  <p:notesMasterIdLst>
    <p:notesMasterId r:id="rId23"/>
  </p:notesMasterIdLst>
  <p:handoutMasterIdLst>
    <p:handoutMasterId r:id="rId24"/>
  </p:handoutMasterIdLst>
  <p:sldIdLst>
    <p:sldId id="256" r:id="rId3"/>
    <p:sldId id="260" r:id="rId4"/>
    <p:sldId id="304" r:id="rId5"/>
    <p:sldId id="258" r:id="rId6"/>
    <p:sldId id="308" r:id="rId7"/>
    <p:sldId id="294" r:id="rId8"/>
    <p:sldId id="295" r:id="rId9"/>
    <p:sldId id="270" r:id="rId10"/>
    <p:sldId id="296" r:id="rId11"/>
    <p:sldId id="306" r:id="rId12"/>
    <p:sldId id="297" r:id="rId13"/>
    <p:sldId id="298" r:id="rId14"/>
    <p:sldId id="299" r:id="rId15"/>
    <p:sldId id="300" r:id="rId16"/>
    <p:sldId id="293" r:id="rId17"/>
    <p:sldId id="302" r:id="rId18"/>
    <p:sldId id="307" r:id="rId19"/>
    <p:sldId id="303" r:id="rId20"/>
    <p:sldId id="305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3BD"/>
    <a:srgbClr val="7ABC32"/>
    <a:srgbClr val="FCE7DE"/>
    <a:srgbClr val="C4B4AD"/>
    <a:srgbClr val="93C5DD"/>
    <a:srgbClr val="649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85014" autoAdjust="0"/>
  </p:normalViewPr>
  <p:slideViewPr>
    <p:cSldViewPr snapToGrid="0">
      <p:cViewPr varScale="1">
        <p:scale>
          <a:sx n="54" d="100"/>
          <a:sy n="54" d="100"/>
        </p:scale>
        <p:origin x="11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6/14/2022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80E9B-B6E8-4629-8B65-11DB7E062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147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6/14/2022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B6516-1C42-4C14-8616-B92553D2D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658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90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95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7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Thousands of ways to estimate params</a:t>
            </a:r>
          </a:p>
          <a:p>
            <a:r>
              <a:rPr lang="en-US" dirty="0"/>
              <a:t>Remember from my last talk:</a:t>
            </a:r>
          </a:p>
          <a:p>
            <a:r>
              <a:rPr lang="en-US" dirty="0"/>
              <a:t>Non-standard physics, like cosmic strings: have been analytically proven to enhance the amplitude of data by at least a factor of 2</a:t>
            </a:r>
          </a:p>
          <a:p>
            <a:r>
              <a:rPr lang="en-US" dirty="0"/>
              <a:t>When you have this code in hand, you can check to see which params are changing if you add those effects</a:t>
            </a:r>
          </a:p>
        </p:txBody>
      </p:sp>
    </p:spTree>
    <p:extLst>
      <p:ext uri="{BB962C8B-B14F-4D97-AF65-F5344CB8AC3E}">
        <p14:creationId xmlns:p14="http://schemas.microsoft.com/office/powerpoint/2010/main" val="736895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954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first saw this plot, I know I was screwed up!</a:t>
            </a:r>
          </a:p>
        </p:txBody>
      </p:sp>
    </p:spTree>
    <p:extLst>
      <p:ext uri="{BB962C8B-B14F-4D97-AF65-F5344CB8AC3E}">
        <p14:creationId xmlns:p14="http://schemas.microsoft.com/office/powerpoint/2010/main" val="1326783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Iterative process!</a:t>
            </a:r>
          </a:p>
        </p:txBody>
      </p:sp>
    </p:spTree>
    <p:extLst>
      <p:ext uri="{BB962C8B-B14F-4D97-AF65-F5344CB8AC3E}">
        <p14:creationId xmlns:p14="http://schemas.microsoft.com/office/powerpoint/2010/main" val="4190469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a random point from the gaussian distribution (with the mean value set on the last point and an arbitrary deviation which will affect your acceptance ratio)</a:t>
            </a:r>
          </a:p>
        </p:txBody>
      </p:sp>
    </p:spTree>
    <p:extLst>
      <p:ext uri="{BB962C8B-B14F-4D97-AF65-F5344CB8AC3E}">
        <p14:creationId xmlns:p14="http://schemas.microsoft.com/office/powerpoint/2010/main" val="3152180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66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have used a lot of steps!</a:t>
            </a:r>
          </a:p>
        </p:txBody>
      </p:sp>
    </p:spTree>
    <p:extLst>
      <p:ext uri="{BB962C8B-B14F-4D97-AF65-F5344CB8AC3E}">
        <p14:creationId xmlns:p14="http://schemas.microsoft.com/office/powerpoint/2010/main" val="216592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the lambda on each iteration</a:t>
            </a:r>
          </a:p>
          <a:p>
            <a:r>
              <a:rPr lang="en-US" dirty="0"/>
              <a:t>Start with zero</a:t>
            </a:r>
          </a:p>
          <a:p>
            <a:r>
              <a:rPr lang="en-US" dirty="0"/>
              <a:t>If it gets worse (bigger chi-square): multiply the lambda with a factor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it gets better (lower chi-square): divide the lambda with a factor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9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880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9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732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35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2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646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55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11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73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623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3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02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04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40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0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7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63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0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1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2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6/19/2022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3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74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6/19/2022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Cosmic Inflation with Effective Serrated Potentials and PBHs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FAC96B9B-801F-4B2C-846A-C0D13CF990B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03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4"/>
            <a:ext cx="12192000" cy="6840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0057" y="2063932"/>
            <a:ext cx="4959189" cy="1626327"/>
          </a:xfrm>
        </p:spPr>
        <p:txBody>
          <a:bodyPr>
            <a:normAutofit/>
          </a:bodyPr>
          <a:lstStyle/>
          <a:p>
            <a:pPr algn="ctr"/>
            <a:r>
              <a:rPr lang="en-US" sz="3600" i="0" cap="none" dirty="0">
                <a:solidFill>
                  <a:schemeClr val="tx1"/>
                </a:solidFill>
              </a:rPr>
              <a:t>Parameter Estimation of 21cm Signal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4560" y="3690259"/>
            <a:ext cx="4462800" cy="70635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Aryana Haghjoo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57646" y="1776549"/>
            <a:ext cx="0" cy="2795451"/>
          </a:xfrm>
          <a:prstGeom prst="line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70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2" y="1620760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B047A-0D7A-FB04-6CA6-8E1BF9213577}"/>
              </a:ext>
            </a:extLst>
          </p:cNvPr>
          <p:cNvSpPr txBox="1"/>
          <p:nvPr/>
        </p:nvSpPr>
        <p:spPr>
          <a:xfrm>
            <a:off x="746426" y="870675"/>
            <a:ext cx="2784553" cy="954107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Random Point in Phase Space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21423-616B-1048-9430-FADF59BE3830}"/>
              </a:ext>
            </a:extLst>
          </p:cNvPr>
          <p:cNvSpPr txBox="1"/>
          <p:nvPr/>
        </p:nvSpPr>
        <p:spPr>
          <a:xfrm>
            <a:off x="4500259" y="655230"/>
            <a:ext cx="2784553" cy="1384995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Model (Random Point)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C1381-BF92-41DF-8A35-7A1DA617B9EF}"/>
              </a:ext>
            </a:extLst>
          </p:cNvPr>
          <p:cNvSpPr txBox="1"/>
          <p:nvPr/>
        </p:nvSpPr>
        <p:spPr>
          <a:xfrm>
            <a:off x="725899" y="4640362"/>
            <a:ext cx="2159271" cy="523220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Chi-Square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6CDB6A-F7ED-8084-6A31-01241ED0524C}"/>
              </a:ext>
            </a:extLst>
          </p:cNvPr>
          <p:cNvSpPr txBox="1"/>
          <p:nvPr/>
        </p:nvSpPr>
        <p:spPr>
          <a:xfrm>
            <a:off x="8040336" y="1086117"/>
            <a:ext cx="2994561" cy="523220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New Chi-Square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DC9E03-AA10-2985-F0BB-44BAE76D662A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3530979" y="1347728"/>
            <a:ext cx="96928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31AA23-366D-9116-DC80-35B383FE64B7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284812" y="1347727"/>
            <a:ext cx="75552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20BE4CE-3957-E2C4-7BE4-030547D926B5}"/>
              </a:ext>
            </a:extLst>
          </p:cNvPr>
          <p:cNvSpPr txBox="1"/>
          <p:nvPr/>
        </p:nvSpPr>
        <p:spPr>
          <a:xfrm>
            <a:off x="308256" y="3215322"/>
            <a:ext cx="2994561" cy="523220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New Chi-Square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42290-9E75-A822-A6D0-AB71BAAB6454}"/>
              </a:ext>
            </a:extLst>
          </p:cNvPr>
          <p:cNvSpPr txBox="1"/>
          <p:nvPr/>
        </p:nvSpPr>
        <p:spPr>
          <a:xfrm>
            <a:off x="1498781" y="3927842"/>
            <a:ext cx="613509" cy="523220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&lt;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3A2266B4-4DD2-8F3C-E6C0-4860F9E8C132}"/>
              </a:ext>
            </a:extLst>
          </p:cNvPr>
          <p:cNvSpPr/>
          <p:nvPr/>
        </p:nvSpPr>
        <p:spPr>
          <a:xfrm>
            <a:off x="3302817" y="2935323"/>
            <a:ext cx="344125" cy="247006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762B09-1DD4-EE94-0CE5-8D708642DB6F}"/>
              </a:ext>
            </a:extLst>
          </p:cNvPr>
          <p:cNvSpPr txBox="1"/>
          <p:nvPr/>
        </p:nvSpPr>
        <p:spPr>
          <a:xfrm>
            <a:off x="7069519" y="2738268"/>
            <a:ext cx="3350561" cy="954107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Accept it as a new point on the chain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73B253-F6CE-9D4D-89AB-462C391E17BB}"/>
              </a:ext>
            </a:extLst>
          </p:cNvPr>
          <p:cNvCxnSpPr>
            <a:stCxn id="23" idx="1"/>
            <a:endCxn id="26" idx="1"/>
          </p:cNvCxnSpPr>
          <p:nvPr/>
        </p:nvCxnSpPr>
        <p:spPr>
          <a:xfrm flipV="1">
            <a:off x="3646942" y="3215322"/>
            <a:ext cx="3422577" cy="955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A58A8E-9B23-3805-83B5-C57DCCB1230E}"/>
              </a:ext>
            </a:extLst>
          </p:cNvPr>
          <p:cNvSpPr txBox="1"/>
          <p:nvPr/>
        </p:nvSpPr>
        <p:spPr>
          <a:xfrm rot="20686402">
            <a:off x="4282953" y="3051508"/>
            <a:ext cx="1776742" cy="523220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Satisfied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F365E0-0A57-559E-4A42-6301C75333DF}"/>
              </a:ext>
            </a:extLst>
          </p:cNvPr>
          <p:cNvSpPr txBox="1"/>
          <p:nvPr/>
        </p:nvSpPr>
        <p:spPr>
          <a:xfrm>
            <a:off x="7069519" y="4149171"/>
            <a:ext cx="4774611" cy="1384995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Accept it with the probability of </a:t>
            </a:r>
          </a:p>
          <a:p>
            <a:pPr algn="ctr"/>
            <a:r>
              <a:rPr lang="en-US" sz="2800" i="1" dirty="0">
                <a:latin typeface="+mj-lt"/>
              </a:rPr>
              <a:t>exp(-0.5*(new </a:t>
            </a:r>
            <a:r>
              <a:rPr lang="en-US" sz="2800" i="1" dirty="0" err="1">
                <a:latin typeface="+mj-lt"/>
              </a:rPr>
              <a:t>chisq-chisq</a:t>
            </a:r>
            <a:r>
              <a:rPr lang="en-US" sz="2800" i="1" dirty="0">
                <a:latin typeface="+mj-lt"/>
              </a:rPr>
              <a:t>))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4FD29ED-768F-F19C-8F06-F543D4A6E39A}"/>
              </a:ext>
            </a:extLst>
          </p:cNvPr>
          <p:cNvCxnSpPr>
            <a:stCxn id="23" idx="1"/>
            <a:endCxn id="35" idx="1"/>
          </p:cNvCxnSpPr>
          <p:nvPr/>
        </p:nvCxnSpPr>
        <p:spPr>
          <a:xfrm>
            <a:off x="3646942" y="4170355"/>
            <a:ext cx="3422577" cy="671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E97DBA0-1BB4-7495-5003-F5153A7CD0FC}"/>
              </a:ext>
            </a:extLst>
          </p:cNvPr>
          <p:cNvSpPr txBox="1"/>
          <p:nvPr/>
        </p:nvSpPr>
        <p:spPr>
          <a:xfrm rot="653291">
            <a:off x="4243352" y="4631011"/>
            <a:ext cx="1776742" cy="954107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Not Satisfied</a:t>
            </a:r>
          </a:p>
        </p:txBody>
      </p:sp>
    </p:spTree>
    <p:extLst>
      <p:ext uri="{BB962C8B-B14F-4D97-AF65-F5344CB8AC3E}">
        <p14:creationId xmlns:p14="http://schemas.microsoft.com/office/powerpoint/2010/main" val="420256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2" grpId="0" animBg="1"/>
      <p:bldP spid="23" grpId="0" animBg="1"/>
      <p:bldP spid="26" grpId="0" animBg="1"/>
      <p:bldP spid="30" grpId="0" animBg="1"/>
      <p:bldP spid="35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506896" y="561106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MCMC with ARES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6127908-D6A5-2900-C632-678038AD0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9" y="1516553"/>
            <a:ext cx="5347252" cy="4010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5C89E-45B2-880A-3804-371343C9B985}"/>
              </a:ext>
            </a:extLst>
          </p:cNvPr>
          <p:cNvSpPr txBox="1"/>
          <p:nvPr/>
        </p:nvSpPr>
        <p:spPr>
          <a:xfrm>
            <a:off x="6549887" y="3521772"/>
            <a:ext cx="53472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~ 23 hours to produce this plot!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Still not yet fully converged!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I used to multiply the model with a factor to make it come closer to the data</a:t>
            </a:r>
          </a:p>
          <a:p>
            <a:pPr>
              <a:buBlip>
                <a:blip r:embed="rId3"/>
              </a:buBlip>
            </a:pPr>
            <a:r>
              <a:rPr lang="en-US" dirty="0">
                <a:latin typeface="+mj-lt"/>
              </a:rPr>
              <a:t>Fitted parameters: </a:t>
            </a:r>
          </a:p>
          <a:p>
            <a:r>
              <a:rPr lang="en-US" dirty="0">
                <a:latin typeface="+mj-lt"/>
              </a:rPr>
              <a:t>{'</a:t>
            </a:r>
            <a:r>
              <a:rPr lang="en-US" dirty="0" err="1">
                <a:latin typeface="+mj-lt"/>
              </a:rPr>
              <a:t>multiplication_factor</a:t>
            </a:r>
            <a:r>
              <a:rPr lang="en-US" dirty="0">
                <a:latin typeface="+mj-lt"/>
              </a:rPr>
              <a:t>': 5.02, '</a:t>
            </a:r>
            <a:r>
              <a:rPr lang="en-US" dirty="0" err="1">
                <a:latin typeface="+mj-lt"/>
              </a:rPr>
              <a:t>fstar</a:t>
            </a:r>
            <a:r>
              <a:rPr lang="en-US" dirty="0">
                <a:latin typeface="+mj-lt"/>
              </a:rPr>
              <a:t>': 0.01, '</a:t>
            </a:r>
            <a:r>
              <a:rPr lang="en-US" dirty="0" err="1">
                <a:latin typeface="+mj-lt"/>
              </a:rPr>
              <a:t>fX</a:t>
            </a:r>
            <a:r>
              <a:rPr lang="en-US" dirty="0">
                <a:latin typeface="+mj-lt"/>
              </a:rPr>
              <a:t>': 0.99, '</a:t>
            </a:r>
            <a:r>
              <a:rPr lang="en-US" dirty="0" err="1">
                <a:latin typeface="+mj-lt"/>
              </a:rPr>
              <a:t>fesc</a:t>
            </a:r>
            <a:r>
              <a:rPr lang="en-US" dirty="0">
                <a:latin typeface="+mj-lt"/>
              </a:rPr>
              <a:t>': 0.74, '</a:t>
            </a:r>
            <a:r>
              <a:rPr lang="en-US" dirty="0" err="1">
                <a:latin typeface="+mj-lt"/>
              </a:rPr>
              <a:t>clumping_factor</a:t>
            </a:r>
            <a:r>
              <a:rPr lang="en-US" dirty="0">
                <a:latin typeface="+mj-lt"/>
              </a:rPr>
              <a:t>': 0.01, '</a:t>
            </a:r>
            <a:r>
              <a:rPr lang="en-US" dirty="0" err="1">
                <a:latin typeface="+mj-lt"/>
              </a:rPr>
              <a:t>cX</a:t>
            </a:r>
            <a:r>
              <a:rPr lang="en-US" dirty="0">
                <a:latin typeface="+mj-lt"/>
              </a:rPr>
              <a:t>': 5.72}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763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178904" y="247946"/>
            <a:ext cx="106448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sz="3600" i="1" dirty="0">
                <a:latin typeface="+mj-lt"/>
              </a:rPr>
              <a:t>MCMC with RBFI</a:t>
            </a:r>
          </a:p>
          <a:p>
            <a:r>
              <a:rPr lang="en-US" sz="3600" i="1" dirty="0">
                <a:latin typeface="+mj-lt"/>
              </a:rPr>
              <a:t> (Radial Basis Function Interpolation)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EE62F-AD8F-0BBB-39FC-9D4785419C29}"/>
              </a:ext>
            </a:extLst>
          </p:cNvPr>
          <p:cNvSpPr txBox="1"/>
          <p:nvPr/>
        </p:nvSpPr>
        <p:spPr>
          <a:xfrm flipH="1">
            <a:off x="178904" y="6312258"/>
            <a:ext cx="825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RBFI Credits: Hans Hopkins, Justin Cardona, Jared </a:t>
            </a:r>
            <a:r>
              <a:rPr lang="en-US" dirty="0" err="1"/>
              <a:t>Tritt</a:t>
            </a:r>
            <a:r>
              <a:rPr lang="en-US" dirty="0"/>
              <a:t>, Luc </a:t>
            </a:r>
            <a:r>
              <a:rPr lang="en-US" dirty="0" err="1"/>
              <a:t>Bojorquez</a:t>
            </a:r>
            <a:r>
              <a:rPr lang="en-US" dirty="0"/>
              <a:t>-Lopez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6B9AA8B-F3A4-173E-F43C-0433ADB54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96" y="1898374"/>
            <a:ext cx="5482020" cy="4111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1AC92A-B6C1-6F7F-1620-C895E0BACEDF}"/>
              </a:ext>
            </a:extLst>
          </p:cNvPr>
          <p:cNvSpPr txBox="1"/>
          <p:nvPr/>
        </p:nvSpPr>
        <p:spPr>
          <a:xfrm>
            <a:off x="6231834" y="3794125"/>
            <a:ext cx="61026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dirty="0">
                <a:latin typeface="+mj-lt"/>
              </a:rPr>
              <a:t>Runtime: ~ 22 hours 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+mj-lt"/>
              </a:rPr>
              <a:t>fully converged! (Proved by the power spectrum)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+mj-lt"/>
              </a:rPr>
              <a:t>Multiplication factor is omitted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+mj-lt"/>
              </a:rPr>
              <a:t>Half of the amplitude of the observed data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+mj-lt"/>
              </a:rPr>
              <a:t>Fitted parameters: </a:t>
            </a:r>
          </a:p>
          <a:p>
            <a:r>
              <a:rPr lang="en-US" dirty="0"/>
              <a:t>{'pop_rad_yield_0_': 4067.48, 'pop_rad_yield_1_': 2.02e+38, 'pop_rad_yield_2_': 19908.87, '</a:t>
            </a:r>
            <a:r>
              <a:rPr lang="en-US" dirty="0" err="1"/>
              <a:t>clumping_factor</a:t>
            </a:r>
            <a:r>
              <a:rPr lang="en-US" dirty="0"/>
              <a:t>': 0.85}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0210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149087" y="233115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Convergence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27416-2E99-6B19-D9DE-31BF71F65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594" y="273552"/>
            <a:ext cx="7629591" cy="58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9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168966" y="252993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sz="3600" i="1" dirty="0">
                <a:latin typeface="+mj-lt"/>
              </a:rPr>
              <a:t>Corner Plots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8BC95C-07EE-CB79-28AF-C3F80D61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227" y="112308"/>
            <a:ext cx="7265504" cy="601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602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842" y="4383011"/>
            <a:ext cx="2626581" cy="2626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D0014-5848-2284-5F88-A6E5D1E49C6F}"/>
              </a:ext>
            </a:extLst>
          </p:cNvPr>
          <p:cNvSpPr txBox="1"/>
          <p:nvPr/>
        </p:nvSpPr>
        <p:spPr>
          <a:xfrm flipH="1">
            <a:off x="1824822" y="2613991"/>
            <a:ext cx="9138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>
                <a:latin typeface="+mj-lt"/>
              </a:rPr>
              <a:t>Levenberg - Marquardt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68553F8-C1CB-40BA-557E-D8F8ED1D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2" y="1429374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0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33A27-1991-9AD0-F00C-6606A9545A0D}"/>
              </a:ext>
            </a:extLst>
          </p:cNvPr>
          <p:cNvSpPr txBox="1"/>
          <p:nvPr/>
        </p:nvSpPr>
        <p:spPr>
          <a:xfrm>
            <a:off x="417444" y="292412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How does it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4845E-CBDD-0EB8-BCD9-E5C0943DD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89" y="1475618"/>
            <a:ext cx="6246358" cy="749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526AA-AB21-C168-E6F3-48A3B06C5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196" y="1255302"/>
            <a:ext cx="3004457" cy="1190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181F10-C919-7F87-CC64-E675D3E472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853" b="5411"/>
          <a:stretch/>
        </p:blipFill>
        <p:spPr>
          <a:xfrm>
            <a:off x="2232436" y="2632911"/>
            <a:ext cx="6905625" cy="1158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173193-711B-5DA5-27EE-85EBBD4FE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3221" y="4046945"/>
            <a:ext cx="4709128" cy="876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F4576B-3AF0-BD9D-80F5-9495996DA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5704" y="5200828"/>
            <a:ext cx="5974212" cy="870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275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2" y="1620760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C27FB-490B-1757-74BA-6305ABAB685A}"/>
              </a:ext>
            </a:extLst>
          </p:cNvPr>
          <p:cNvSpPr txBox="1"/>
          <p:nvPr/>
        </p:nvSpPr>
        <p:spPr>
          <a:xfrm>
            <a:off x="1583082" y="1985885"/>
            <a:ext cx="902583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sz="2400" i="1" dirty="0">
                <a:latin typeface="+mj-lt"/>
              </a:rPr>
              <a:t>Will give us a reasonable starting point</a:t>
            </a:r>
          </a:p>
          <a:p>
            <a:endParaRPr lang="en-US" sz="2400" i="1" dirty="0">
              <a:latin typeface="+mj-lt"/>
            </a:endParaRPr>
          </a:p>
          <a:p>
            <a:pPr>
              <a:buBlip>
                <a:blip r:embed="rId2"/>
              </a:buBlip>
            </a:pPr>
            <a:r>
              <a:rPr lang="en-US" sz="2400" i="1" dirty="0">
                <a:latin typeface="+mj-lt"/>
              </a:rPr>
              <a:t>More critical: The covariance matrix</a:t>
            </a:r>
          </a:p>
          <a:p>
            <a:endParaRPr lang="en-US" sz="2400" i="1" dirty="0">
              <a:latin typeface="+mj-lt"/>
            </a:endParaRPr>
          </a:p>
          <a:p>
            <a:pPr>
              <a:buBlip>
                <a:blip r:embed="rId2"/>
              </a:buBlip>
            </a:pPr>
            <a:r>
              <a:rPr lang="en-US" sz="2400" i="1" dirty="0">
                <a:latin typeface="+mj-lt"/>
              </a:rPr>
              <a:t>We will draw samples from this covariance matrix and feed these samples to the MCMC</a:t>
            </a:r>
          </a:p>
          <a:p>
            <a:pPr>
              <a:buBlip>
                <a:blip r:embed="rId2"/>
              </a:buBlip>
            </a:pPr>
            <a:endParaRPr lang="en-US" sz="2400" i="1" dirty="0">
              <a:latin typeface="+mj-lt"/>
            </a:endParaRPr>
          </a:p>
          <a:p>
            <a:pPr>
              <a:buBlip>
                <a:blip r:embed="rId2"/>
              </a:buBlip>
            </a:pPr>
            <a:r>
              <a:rPr lang="en-US" sz="2400" i="1" dirty="0">
                <a:latin typeface="+mj-lt"/>
              </a:rPr>
              <a:t>In a hope that it converges in 10^3 to 10^4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C853C3-9F16-A140-D504-E3CF5344D080}"/>
              </a:ext>
            </a:extLst>
          </p:cNvPr>
          <p:cNvSpPr txBox="1"/>
          <p:nvPr/>
        </p:nvSpPr>
        <p:spPr>
          <a:xfrm>
            <a:off x="417444" y="292412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sz="3600" i="1" dirty="0">
                <a:latin typeface="+mj-lt"/>
              </a:rPr>
              <a:t>Why is it important to us?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16238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33A27-1991-9AD0-F00C-6606A9545A0D}"/>
              </a:ext>
            </a:extLst>
          </p:cNvPr>
          <p:cNvSpPr txBox="1"/>
          <p:nvPr/>
        </p:nvSpPr>
        <p:spPr>
          <a:xfrm>
            <a:off x="417444" y="292412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sz="3600" i="1" dirty="0">
                <a:latin typeface="+mj-lt"/>
              </a:rPr>
              <a:t>Best Result Up to now!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F0ABE-C2DD-7FEF-F2ED-5074A5582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3" y="1274162"/>
            <a:ext cx="6096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89208F-3434-CE45-33AB-19F284940C13}"/>
              </a:ext>
            </a:extLst>
          </p:cNvPr>
          <p:cNvSpPr txBox="1"/>
          <p:nvPr/>
        </p:nvSpPr>
        <p:spPr>
          <a:xfrm>
            <a:off x="6603974" y="3687799"/>
            <a:ext cx="54639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2"/>
              </a:buBlip>
            </a:pPr>
            <a:r>
              <a:rPr lang="en-US" dirty="0">
                <a:latin typeface="+mj-lt"/>
              </a:rPr>
              <a:t>Runtime: ~15 minutes for 20 steps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+mj-lt"/>
              </a:rPr>
              <a:t>Still a bit problematic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+mj-lt"/>
              </a:rPr>
              <a:t>Boundary limitations shall be imposed to stop ARES from crashing!</a:t>
            </a:r>
          </a:p>
          <a:p>
            <a:pPr>
              <a:buBlip>
                <a:blip r:embed="rId2"/>
              </a:buBlip>
            </a:pPr>
            <a:r>
              <a:rPr lang="en-US" dirty="0">
                <a:latin typeface="+mj-lt"/>
              </a:rPr>
              <a:t>This matter is much easier to achieve when dealing with MCMC</a:t>
            </a:r>
          </a:p>
        </p:txBody>
      </p:sp>
    </p:spTree>
    <p:extLst>
      <p:ext uri="{BB962C8B-B14F-4D97-AF65-F5344CB8AC3E}">
        <p14:creationId xmlns:p14="http://schemas.microsoft.com/office/powerpoint/2010/main" val="342917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506896" y="561106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Do I have a photo of where I work?!</a:t>
            </a:r>
          </a:p>
        </p:txBody>
      </p:sp>
      <p:pic>
        <p:nvPicPr>
          <p:cNvPr id="11" name="Picture 10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845BC092-4BF4-1B31-D053-2D2D494C6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9" y="1477601"/>
            <a:ext cx="5843154" cy="4382366"/>
          </a:xfrm>
          <a:prstGeom prst="rect">
            <a:avLst/>
          </a:prstGeom>
        </p:spPr>
      </p:pic>
      <p:pic>
        <p:nvPicPr>
          <p:cNvPr id="15" name="Picture 14" descr="A computer on a bed&#10;&#10;Description automatically generated with medium confidence">
            <a:extLst>
              <a:ext uri="{FF2B5EF4-FFF2-40B4-BE49-F238E27FC236}">
                <a16:creationId xmlns:a16="http://schemas.microsoft.com/office/drawing/2014/main" id="{4E17437A-E937-1560-9D16-E2EB0638A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15" y="1207437"/>
            <a:ext cx="5843156" cy="4382367"/>
          </a:xfrm>
          <a:prstGeom prst="rect">
            <a:avLst/>
          </a:prstGeom>
        </p:spPr>
      </p:pic>
      <p:pic>
        <p:nvPicPr>
          <p:cNvPr id="17" name="Picture 16" descr="A picture containing text, indoor, furniture, dining table&#10;&#10;Description automatically generated">
            <a:extLst>
              <a:ext uri="{FF2B5EF4-FFF2-40B4-BE49-F238E27FC236}">
                <a16:creationId xmlns:a16="http://schemas.microsoft.com/office/drawing/2014/main" id="{52AEABA0-9598-4ED3-C6BE-85C6D5D7C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1323593"/>
            <a:ext cx="6048499" cy="453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0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1" y="0"/>
            <a:ext cx="4807131" cy="68270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3662610" y="-2702780"/>
            <a:ext cx="4846321" cy="12212457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62113" y="30905"/>
            <a:ext cx="2745017" cy="682709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7587" y="966654"/>
            <a:ext cx="6248398" cy="5655156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sz="2200" b="1" dirty="0"/>
              <a:t>Motivation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Parameter Estimation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Non-Standard Physics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Future Observations</a:t>
            </a:r>
          </a:p>
          <a:p>
            <a:pPr>
              <a:buBlip>
                <a:blip r:embed="rId3"/>
              </a:buBlip>
            </a:pPr>
            <a:r>
              <a:rPr lang="en-US" sz="2200" b="1" dirty="0"/>
              <a:t>Introduction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Theoretical Model and ARES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EDGES Data</a:t>
            </a:r>
          </a:p>
          <a:p>
            <a:pPr>
              <a:buBlip>
                <a:blip r:embed="rId3"/>
              </a:buBlip>
            </a:pPr>
            <a:r>
              <a:rPr lang="en-US" b="1" cap="none" dirty="0"/>
              <a:t>Markov Chain Monte Carlo</a:t>
            </a:r>
            <a:endParaRPr lang="en-US" b="1" dirty="0"/>
          </a:p>
          <a:p>
            <a:pPr lvl="1">
              <a:buBlip>
                <a:blip r:embed="rId4"/>
              </a:buBlip>
            </a:pPr>
            <a:r>
              <a:rPr lang="en-US" dirty="0"/>
              <a:t>ARES version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RBFI version</a:t>
            </a:r>
          </a:p>
          <a:p>
            <a:pPr>
              <a:buBlip>
                <a:blip r:embed="rId3"/>
              </a:buBlip>
            </a:pPr>
            <a:r>
              <a:rPr lang="en-US" b="1" dirty="0"/>
              <a:t>Levenberg - Marquardt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150292"/>
            <a:ext cx="3833906" cy="495249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807130" y="774954"/>
            <a:ext cx="0" cy="484632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39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"/>
            <a:ext cx="12192000" cy="68462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026" y="5694356"/>
            <a:ext cx="9762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entury Schoolbook" panose="02040604050505020304"/>
                <a:ea typeface="+mj-ea"/>
                <a:cs typeface="+mj-cs"/>
              </a:rPr>
              <a:t>Thank You for Your Attention</a:t>
            </a:r>
            <a:endParaRPr lang="en-US" sz="1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64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283612" y="279667"/>
            <a:ext cx="106448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4800" i="1" dirty="0">
                <a:latin typeface="+mj-lt"/>
              </a:rPr>
              <a:t>Motivation and 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63780-B5F7-04C4-CCDC-BC29DC7D7D6D}"/>
              </a:ext>
            </a:extLst>
          </p:cNvPr>
          <p:cNvSpPr txBox="1"/>
          <p:nvPr/>
        </p:nvSpPr>
        <p:spPr>
          <a:xfrm>
            <a:off x="1182757" y="2297675"/>
            <a:ext cx="918375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400" dirty="0">
                <a:latin typeface="+mj-lt"/>
              </a:rPr>
              <a:t>Why is it important to estimate the parameters?</a:t>
            </a:r>
          </a:p>
          <a:p>
            <a:endParaRPr lang="en-US" sz="2400" dirty="0">
              <a:latin typeface="+mj-lt"/>
            </a:endParaRPr>
          </a:p>
          <a:p>
            <a:pPr>
              <a:buBlip>
                <a:blip r:embed="rId3"/>
              </a:buBlip>
            </a:pPr>
            <a:r>
              <a:rPr lang="en-US" sz="2400" dirty="0">
                <a:latin typeface="+mj-lt"/>
              </a:rPr>
              <a:t>How does this estimation help us to identify the effects of non-standard physics?</a:t>
            </a:r>
          </a:p>
          <a:p>
            <a:endParaRPr lang="en-US" sz="2400" dirty="0">
              <a:latin typeface="+mj-lt"/>
            </a:endParaRPr>
          </a:p>
          <a:p>
            <a:pPr>
              <a:buBlip>
                <a:blip r:embed="rId3"/>
              </a:buBlip>
            </a:pPr>
            <a:r>
              <a:rPr lang="en-US" sz="2400" dirty="0">
                <a:latin typeface="+mj-lt"/>
              </a:rPr>
              <a:t> How sensitive do future telescopes need </a:t>
            </a:r>
            <a:r>
              <a:rPr lang="en-US" sz="2400">
                <a:latin typeface="+mj-lt"/>
              </a:rPr>
              <a:t>to be in </a:t>
            </a:r>
            <a:r>
              <a:rPr lang="en-US" sz="2400" dirty="0">
                <a:latin typeface="+mj-lt"/>
              </a:rPr>
              <a:t>order to capture these effects?</a:t>
            </a:r>
          </a:p>
          <a:p>
            <a:pPr>
              <a:buBlip>
                <a:blip r:embed="rId3"/>
              </a:buBlip>
            </a:pPr>
            <a:endParaRPr lang="en-US" sz="2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92AF9-20CA-B0C5-03BB-F8D5AE853DB4}"/>
              </a:ext>
            </a:extLst>
          </p:cNvPr>
          <p:cNvSpPr txBox="1"/>
          <p:nvPr/>
        </p:nvSpPr>
        <p:spPr>
          <a:xfrm>
            <a:off x="1550504" y="1383224"/>
            <a:ext cx="653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j-lt"/>
              </a:rPr>
              <a:t>(So you </a:t>
            </a:r>
            <a:r>
              <a:rPr lang="en-US" i="1" dirty="0" err="1">
                <a:latin typeface="+mj-lt"/>
              </a:rPr>
              <a:t>wanna</a:t>
            </a:r>
            <a:r>
              <a:rPr lang="en-US" i="1" dirty="0">
                <a:latin typeface="+mj-lt"/>
              </a:rPr>
              <a:t> see the non-standard physics? 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😈)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09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59" y="261498"/>
            <a:ext cx="5998898" cy="1185545"/>
          </a:xfrm>
        </p:spPr>
        <p:txBody>
          <a:bodyPr>
            <a:noAutofit/>
          </a:bodyPr>
          <a:lstStyle/>
          <a:p>
            <a:pPr algn="l"/>
            <a:r>
              <a:rPr lang="en-US" sz="4800" cap="none" dirty="0"/>
              <a:t>We have got a theoretical model 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C950EAE-DF77-57DA-91A7-18DCE82F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" y="1985885"/>
            <a:ext cx="6629760" cy="3329066"/>
          </a:xfrm>
          <a:prstGeom prst="rect">
            <a:avLst/>
          </a:prstGeom>
        </p:spPr>
      </p:pic>
      <p:pic>
        <p:nvPicPr>
          <p:cNvPr id="12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F228401-2A04-DEBF-48BA-0F1FC8C3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94" y="1985885"/>
            <a:ext cx="4400867" cy="33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9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2" y="1620760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F96AB-9BE9-A12B-CE52-8BC28F32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88" y="418515"/>
            <a:ext cx="6845404" cy="5206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77E88-1EAC-FE35-AA97-826B21B94F1B}"/>
              </a:ext>
            </a:extLst>
          </p:cNvPr>
          <p:cNvSpPr txBox="1"/>
          <p:nvPr/>
        </p:nvSpPr>
        <p:spPr>
          <a:xfrm>
            <a:off x="7460833" y="2550566"/>
            <a:ext cx="401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j-lt"/>
              </a:rPr>
              <a:t>The 21-cm global signal as a function of redshift for 193 different astrophysical models</a:t>
            </a:r>
          </a:p>
        </p:txBody>
      </p:sp>
    </p:spTree>
    <p:extLst>
      <p:ext uri="{BB962C8B-B14F-4D97-AF65-F5344CB8AC3E}">
        <p14:creationId xmlns:p14="http://schemas.microsoft.com/office/powerpoint/2010/main" val="221145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659" y="261498"/>
            <a:ext cx="5998898" cy="1185545"/>
          </a:xfrm>
        </p:spPr>
        <p:txBody>
          <a:bodyPr>
            <a:noAutofit/>
          </a:bodyPr>
          <a:lstStyle/>
          <a:p>
            <a:pPr algn="l"/>
            <a:r>
              <a:rPr lang="en-US" sz="4800" cap="none" dirty="0"/>
              <a:t>And a pretty cool data set!!!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96B9B-801F-4B2C-846A-C0D13CF990BA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8FB88E9-9CA1-03CF-F6B4-98ADFFD36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65836" y="1828800"/>
            <a:ext cx="6030293" cy="384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41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2" y="1620760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198138" y="280580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In fact, the comparison seems a bit scary!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1890881-D211-7772-9D3D-7D6F72A7F0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06" b="33381"/>
          <a:stretch/>
        </p:blipFill>
        <p:spPr>
          <a:xfrm>
            <a:off x="2917168" y="1462951"/>
            <a:ext cx="5443061" cy="44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8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89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930" y="3981021"/>
            <a:ext cx="2710070" cy="287697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887" y="2589035"/>
            <a:ext cx="11427765" cy="16152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cap="none" dirty="0"/>
              <a:t>Markov Chain Monte Carlo</a:t>
            </a:r>
            <a:br>
              <a:rPr lang="en-US" sz="6000" cap="none" dirty="0"/>
            </a:br>
            <a:r>
              <a:rPr lang="en-US" sz="6000" cap="none" dirty="0"/>
              <a:t>(MCMC)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89D3BFE-D54F-2F3D-A841-C515B116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012" y="1429374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8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9640" y="1658544"/>
            <a:ext cx="407988" cy="365125"/>
          </a:xfrm>
        </p:spPr>
        <p:txBody>
          <a:bodyPr/>
          <a:lstStyle/>
          <a:p>
            <a:fld id="{FAC96B9B-801F-4B2C-846A-C0D13CF990BA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677E6-D5AD-44AB-CA98-3B93B6BBFF0C}"/>
              </a:ext>
            </a:extLst>
          </p:cNvPr>
          <p:cNvSpPr txBox="1"/>
          <p:nvPr/>
        </p:nvSpPr>
        <p:spPr>
          <a:xfrm>
            <a:off x="349611" y="546180"/>
            <a:ext cx="1064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3600" i="1" dirty="0">
                <a:latin typeface="+mj-lt"/>
              </a:rPr>
              <a:t>How does it 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41D1-8342-4527-0AFA-DA98369C310D}"/>
              </a:ext>
            </a:extLst>
          </p:cNvPr>
          <p:cNvSpPr txBox="1"/>
          <p:nvPr/>
        </p:nvSpPr>
        <p:spPr>
          <a:xfrm>
            <a:off x="349611" y="2485568"/>
            <a:ext cx="2271511" cy="954107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Model (parameters)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6C58B-9137-1457-E1A9-D7F7399747E1}"/>
              </a:ext>
            </a:extLst>
          </p:cNvPr>
          <p:cNvSpPr txBox="1"/>
          <p:nvPr/>
        </p:nvSpPr>
        <p:spPr>
          <a:xfrm>
            <a:off x="3263995" y="2951946"/>
            <a:ext cx="2784553" cy="954107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Initial Guess of Parameters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6662EFB-B578-B657-E9FE-EFF6D53CED9E}"/>
              </a:ext>
            </a:extLst>
          </p:cNvPr>
          <p:cNvSpPr/>
          <p:nvPr/>
        </p:nvSpPr>
        <p:spPr>
          <a:xfrm>
            <a:off x="2621122" y="2217869"/>
            <a:ext cx="534390" cy="244361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69DAF-B5CE-58D3-44DF-A82F3BF1DA45}"/>
              </a:ext>
            </a:extLst>
          </p:cNvPr>
          <p:cNvSpPr txBox="1"/>
          <p:nvPr/>
        </p:nvSpPr>
        <p:spPr>
          <a:xfrm>
            <a:off x="1039865" y="3868268"/>
            <a:ext cx="1204354" cy="584775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+mj-lt"/>
              </a:rPr>
              <a:t>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B7E401-4848-A320-CFB0-52F25A134922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6048548" y="3428999"/>
            <a:ext cx="44676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495CF6-97DC-A631-5478-719070E21EBE}"/>
              </a:ext>
            </a:extLst>
          </p:cNvPr>
          <p:cNvSpPr txBox="1"/>
          <p:nvPr/>
        </p:nvSpPr>
        <p:spPr>
          <a:xfrm>
            <a:off x="6495313" y="2951945"/>
            <a:ext cx="2784553" cy="954107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Model (Initial Guess)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52B08B-0D08-D15F-153B-0893D91862A7}"/>
              </a:ext>
            </a:extLst>
          </p:cNvPr>
          <p:cNvSpPr txBox="1"/>
          <p:nvPr/>
        </p:nvSpPr>
        <p:spPr>
          <a:xfrm>
            <a:off x="9708357" y="3165476"/>
            <a:ext cx="2159271" cy="523220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+mj-lt"/>
              </a:rPr>
              <a:t>Chi-Square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E6A65D-9031-99A0-3467-57F3FE8CFFE5}"/>
              </a:ext>
            </a:extLst>
          </p:cNvPr>
          <p:cNvCxnSpPr>
            <a:stCxn id="13" idx="3"/>
            <a:endCxn id="19" idx="1"/>
          </p:cNvCxnSpPr>
          <p:nvPr/>
        </p:nvCxnSpPr>
        <p:spPr>
          <a:xfrm flipV="1">
            <a:off x="9279866" y="3427086"/>
            <a:ext cx="428491" cy="1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ED026A2-6F8A-D78E-2C6C-DF88BB03A575}"/>
              </a:ext>
            </a:extLst>
          </p:cNvPr>
          <p:cNvSpPr txBox="1">
            <a:spLocks/>
          </p:cNvSpPr>
          <p:nvPr/>
        </p:nvSpPr>
        <p:spPr>
          <a:xfrm>
            <a:off x="11784011" y="1620760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1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C96B9B-801F-4B2C-846A-C0D13CF990B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4976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Custom 10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595959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1_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3532</TotalTime>
  <Words>633</Words>
  <Application>Microsoft Office PowerPoint</Application>
  <PresentationFormat>Widescreen</PresentationFormat>
  <Paragraphs>108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Schoolbook</vt:lpstr>
      <vt:lpstr>Corbel</vt:lpstr>
      <vt:lpstr>Segoe UI Emoji</vt:lpstr>
      <vt:lpstr>Headlines</vt:lpstr>
      <vt:lpstr>1_Headlines</vt:lpstr>
      <vt:lpstr>Parameter Estimation of 21cm Signal</vt:lpstr>
      <vt:lpstr>Outline</vt:lpstr>
      <vt:lpstr>PowerPoint Presentation</vt:lpstr>
      <vt:lpstr>We have got a theoretical model …</vt:lpstr>
      <vt:lpstr>PowerPoint Presentation</vt:lpstr>
      <vt:lpstr>And a pretty cool data set!!!</vt:lpstr>
      <vt:lpstr>PowerPoint Presentation</vt:lpstr>
      <vt:lpstr>Markov Chain Monte Carlo (MCMC)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Cosmic Inflation with Effective Serrated Potentials and PBHs </dc:title>
  <dc:creator>Bahar</dc:creator>
  <cp:lastModifiedBy>Aryana Haghjoo</cp:lastModifiedBy>
  <cp:revision>164</cp:revision>
  <dcterms:created xsi:type="dcterms:W3CDTF">2022-06-13T06:09:22Z</dcterms:created>
  <dcterms:modified xsi:type="dcterms:W3CDTF">2022-10-21T16:48:33Z</dcterms:modified>
</cp:coreProperties>
</file>